
<file path=[Content_Types].xml><?xml version="1.0" encoding="utf-8"?>
<Types xmlns="http://schemas.openxmlformats.org/package/2006/content-types">
  <Default Extension="bin" ContentType="image/jp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70" r:id="rId5"/>
    <p:sldId id="274" r:id="rId6"/>
    <p:sldId id="279" r:id="rId7"/>
    <p:sldId id="283" r:id="rId8"/>
    <p:sldId id="287" r:id="rId9"/>
    <p:sldId id="291" r:id="rId10"/>
    <p:sldId id="295" r:id="rId11"/>
    <p:sldId id="299" r:id="rId12"/>
    <p:sldId id="303" r:id="rId13"/>
    <p:sldId id="307" r:id="rId14"/>
    <p:sldId id="311" r:id="rId15"/>
    <p:sldId id="315" r:id="rId16"/>
    <p:sldId id="319" r:id="rId17"/>
    <p:sldId id="323" r:id="rId18"/>
    <p:sldId id="327" r:id="rId19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59" name="SubTitle"/>
          <p:cNvSpPr txBox="1"/>
          <p:nvPr/>
        </p:nvSpPr>
        <p:spPr>
          <a:xfrm>
            <a:off x="1143000" y="3238500"/>
            <a:ext cx="5334000" cy="14573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60" name="Title"/>
          <p:cNvSpPr txBox="1"/>
          <p:nvPr/>
        </p:nvSpPr>
        <p:spPr>
          <a:xfrm>
            <a:off x="247650" y="1323975"/>
            <a:ext cx="7419975" cy="3076575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650" b="1" i="0" u="none" spc="0" dirty="0" smtClean="0">
                <a:solidFill>
                  <a:srgbClr val="FFFFFF"/>
                </a:solidFill>
                <a:latin typeface="Nina Compressed"/>
              </a:rPr>
              <a:t>Mathematical Practices</a:t>
            </a:r>
          </a:p>
          <a:p>
            <a:pPr algn="ctr"/>
            <a:r>
              <a:rPr lang="en-US" sz="4650" b="1" i="0" u="none" spc="0" dirty="0" smtClean="0">
                <a:solidFill>
                  <a:srgbClr val="FFFFFF"/>
                </a:solidFill>
                <a:latin typeface="Nina Compressed"/>
              </a:rPr>
              <a:t>It's Elementary Math </a:t>
            </a:r>
          </a:p>
          <a:p>
            <a:pPr algn="ctr"/>
            <a:r>
              <a:rPr lang="en-US" sz="4650" b="1" i="0" u="none" spc="0" dirty="0" smtClean="0">
                <a:solidFill>
                  <a:srgbClr val="FFFFFF"/>
                </a:solidFill>
                <a:latin typeface="Nina Compressed"/>
              </a:rPr>
              <a:t>Cadre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97" name="Body"/>
          <p:cNvSpPr txBox="1"/>
          <p:nvPr/>
        </p:nvSpPr>
        <p:spPr>
          <a:xfrm>
            <a:off x="-257175" y="1066800"/>
            <a:ext cx="7877175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475" b="1" i="0" u="none" spc="0" dirty="0" smtClean="0">
                <a:solidFill>
                  <a:srgbClr val="FFFFFF"/>
                </a:solidFill>
                <a:latin typeface="Calibri"/>
              </a:rPr>
              <a:t>“Construct viable arguments and critique the reasoning of others” (CCSS, 2010, p. 6).</a:t>
            </a:r>
          </a:p>
          <a:p>
            <a:pPr algn="l"/>
            <a:r>
              <a:rPr lang="en-US" sz="2475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endParaRPr lang="en-US" sz="2475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Establishing appropriate class community norms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Ample opportunity for sharing of ideas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Allowance of various perspectives and interpretations during discourse</a:t>
            </a: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8" name="Title"/>
          <p:cNvSpPr txBox="1"/>
          <p:nvPr/>
        </p:nvSpPr>
        <p:spPr>
          <a:xfrm>
            <a:off x="381000" y="314325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01" name="Title"/>
          <p:cNvSpPr txBox="1"/>
          <p:nvPr/>
        </p:nvSpPr>
        <p:spPr>
          <a:xfrm>
            <a:off x="381000" y="381000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4</a:t>
            </a:r>
          </a:p>
        </p:txBody>
      </p:sp>
      <p:sp>
        <p:nvSpPr>
          <p:cNvPr id="302" name="Body"/>
          <p:cNvSpPr txBox="1"/>
          <p:nvPr/>
        </p:nvSpPr>
        <p:spPr>
          <a:xfrm>
            <a:off x="-257175" y="1295400"/>
            <a:ext cx="7877175" cy="40957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“Model with mathematics” (CCSS, 2010, p. </a:t>
            </a:r>
            <a:r>
              <a:rPr lang="en-US" sz="1650" b="1" i="0" u="none" spc="0" dirty="0" smtClean="0">
                <a:solidFill>
                  <a:srgbClr val="FFFFFF"/>
                </a:solidFill>
                <a:latin typeface="Calibri"/>
              </a:rPr>
              <a:t>7).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Connecting mathematics to every day life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Acceptance of approximations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Expression of meaning in various formats (e.g., tables, graphs, formulas, etc.)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05" name="Title"/>
          <p:cNvSpPr txBox="1"/>
          <p:nvPr/>
        </p:nvSpPr>
        <p:spPr>
          <a:xfrm>
            <a:off x="381000" y="542925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5</a:t>
            </a:r>
          </a:p>
        </p:txBody>
      </p:sp>
      <p:sp>
        <p:nvSpPr>
          <p:cNvPr id="306" name="Body"/>
          <p:cNvSpPr txBox="1"/>
          <p:nvPr/>
        </p:nvSpPr>
        <p:spPr>
          <a:xfrm>
            <a:off x="0" y="1362075"/>
            <a:ext cx="7458075" cy="37719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Calibri"/>
              </a:rPr>
              <a:t>“Use appropriate tools strategically” (CCSS, 2010, p. 7).</a:t>
            </a:r>
          </a:p>
          <a:p>
            <a:pPr algn="l"/>
            <a:endParaRPr lang="en-US" sz="2325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r>
              <a:rPr lang="en-US" sz="2100" b="1" i="0" u="none" spc="0" dirty="0" smtClean="0">
                <a:solidFill>
                  <a:srgbClr val="FFFFFF"/>
                </a:solidFill>
                <a:latin typeface="Calibri"/>
              </a:rPr>
              <a:t>Availability of a variety of tools and models for students to use</a:t>
            </a:r>
          </a:p>
          <a:p>
            <a:pPr algn="l"/>
            <a:r>
              <a:rPr lang="en-US" sz="2100" b="1" i="0" u="none" spc="0" dirty="0" smtClean="0">
                <a:solidFill>
                  <a:srgbClr val="FFFFFF"/>
                </a:solidFill>
                <a:latin typeface="Calibri"/>
              </a:rPr>
              <a:t>Support of students’ development for selecting and using tools</a:t>
            </a:r>
          </a:p>
          <a:p>
            <a:pPr algn="l"/>
            <a:r>
              <a:rPr lang="en-US" sz="2100" b="1" i="0" u="none" spc="0" dirty="0" smtClean="0">
                <a:solidFill>
                  <a:srgbClr val="FFFFFF"/>
                </a:solidFill>
                <a:latin typeface="Calibri"/>
              </a:rPr>
              <a:t>Allowing tangible (e.g., ruler) as well as intangible (e.g., Internet) tools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09" name="Body"/>
          <p:cNvSpPr txBox="1"/>
          <p:nvPr/>
        </p:nvSpPr>
        <p:spPr>
          <a:xfrm>
            <a:off x="-133350" y="1323975"/>
            <a:ext cx="8315325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“Attend to precision” (CCSS, 2010, p. 7).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Opportunity for developing skill of explanation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Close examination and careful use of definitions</a:t>
            </a: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Practice of mathematical calculations</a:t>
            </a:r>
          </a:p>
        </p:txBody>
      </p:sp>
      <p:sp>
        <p:nvSpPr>
          <p:cNvPr id="310" name="Title"/>
          <p:cNvSpPr txBox="1"/>
          <p:nvPr/>
        </p:nvSpPr>
        <p:spPr>
          <a:xfrm>
            <a:off x="476250" y="504825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13" name="Title"/>
          <p:cNvSpPr txBox="1"/>
          <p:nvPr/>
        </p:nvSpPr>
        <p:spPr>
          <a:xfrm>
            <a:off x="381000" y="533400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7</a:t>
            </a:r>
          </a:p>
        </p:txBody>
      </p:sp>
      <p:sp>
        <p:nvSpPr>
          <p:cNvPr id="314" name="Body"/>
          <p:cNvSpPr txBox="1"/>
          <p:nvPr/>
        </p:nvSpPr>
        <p:spPr>
          <a:xfrm>
            <a:off x="-123825" y="1333500"/>
            <a:ext cx="7505700" cy="39528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475" b="1" i="0" u="none" spc="0" dirty="0" smtClean="0">
                <a:solidFill>
                  <a:srgbClr val="FFFFFF"/>
                </a:solidFill>
                <a:latin typeface="Calibri"/>
              </a:rPr>
              <a:t>“Look for and make use of structure” (CCSS, 2010, p. 8).</a:t>
            </a:r>
          </a:p>
          <a:p>
            <a:pPr algn="l"/>
            <a:r>
              <a:rPr lang="en-US" sz="2475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endParaRPr lang="en-US" sz="2475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475" b="1" i="0" u="none" spc="0" dirty="0" smtClean="0">
                <a:solidFill>
                  <a:srgbClr val="FFFFFF"/>
                </a:solidFill>
                <a:latin typeface="Calibri"/>
              </a:rPr>
              <a:t>Composing</a:t>
            </a:r>
            <a:r>
              <a:rPr lang="en-US" sz="2100" b="1" i="0" u="none" spc="0" dirty="0" smtClean="0">
                <a:solidFill>
                  <a:srgbClr val="FFFFFF"/>
                </a:solidFill>
                <a:latin typeface="Calibri"/>
              </a:rPr>
              <a:t> and decomposing of mathematical ideas</a:t>
            </a:r>
          </a:p>
          <a:p>
            <a:pPr algn="l"/>
            <a:r>
              <a:rPr lang="en-US" sz="2100" b="1" i="0" u="none" spc="0" dirty="0" smtClean="0">
                <a:solidFill>
                  <a:srgbClr val="FFFFFF"/>
                </a:solidFill>
                <a:latin typeface="Calibri"/>
              </a:rPr>
              <a:t>Allowing various perspectives/interpretations where the integrity of the mathematics is still intact</a:t>
            </a:r>
          </a:p>
          <a:p>
            <a:pPr algn="l"/>
            <a:r>
              <a:rPr lang="en-US" sz="2100" b="1" i="0" u="none" spc="0" dirty="0" smtClean="0">
                <a:solidFill>
                  <a:srgbClr val="FFFFFF"/>
                </a:solidFill>
                <a:latin typeface="Calibri"/>
              </a:rPr>
              <a:t>Looking for a pattern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17" name="Body"/>
          <p:cNvSpPr txBox="1"/>
          <p:nvPr/>
        </p:nvSpPr>
        <p:spPr>
          <a:xfrm>
            <a:off x="533400" y="1057275"/>
            <a:ext cx="6877050" cy="391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625" b="1" i="0" u="none" spc="0" dirty="0" smtClean="0">
                <a:solidFill>
                  <a:srgbClr val="FFFFFF"/>
                </a:solidFill>
                <a:latin typeface="Calibri"/>
              </a:rPr>
              <a:t>“Look for and express regularity in repeated reasoning” (CCSS, 2010, p. 8).</a:t>
            </a:r>
          </a:p>
          <a:p>
            <a:pPr algn="l"/>
            <a:endParaRPr lang="en-US" sz="2625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625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r>
              <a:rPr lang="en-US" sz="2250" b="1" i="0" u="none" spc="0" dirty="0" smtClean="0">
                <a:solidFill>
                  <a:srgbClr val="FFFFFF"/>
                </a:solidFill>
                <a:latin typeface="Calibri"/>
              </a:rPr>
              <a:t>Close examinations of the processes of calculations</a:t>
            </a:r>
          </a:p>
          <a:p>
            <a:pPr algn="l"/>
            <a:r>
              <a:rPr lang="en-US" sz="2250" b="1" i="0" u="none" spc="0" dirty="0" smtClean="0">
                <a:solidFill>
                  <a:srgbClr val="FFFFFF"/>
                </a:solidFill>
                <a:latin typeface="Calibri"/>
              </a:rPr>
              <a:t>Giving attention to details</a:t>
            </a:r>
          </a:p>
          <a:p>
            <a:pPr algn="l"/>
            <a:r>
              <a:rPr lang="en-US" sz="2250" b="1" i="0" u="none" spc="0" dirty="0" smtClean="0">
                <a:solidFill>
                  <a:srgbClr val="FFFFFF"/>
                </a:solidFill>
                <a:latin typeface="Calibri"/>
              </a:rPr>
              <a:t>Applying extended reasoning with patterns "What would the 20th term in a pattern be?"</a:t>
            </a:r>
          </a:p>
          <a:p>
            <a:pPr algn="l"/>
            <a:endParaRPr lang="en-US" sz="2250" b="1" i="0" u="none" spc="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" name="Title"/>
          <p:cNvSpPr txBox="1"/>
          <p:nvPr/>
        </p:nvSpPr>
        <p:spPr>
          <a:xfrm>
            <a:off x="466725" y="466725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21" name="Body"/>
          <p:cNvSpPr txBox="1"/>
          <p:nvPr/>
        </p:nvSpPr>
        <p:spPr>
          <a:xfrm>
            <a:off x="733425" y="1543050"/>
            <a:ext cx="6743700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3300" b="0" i="0" u="none" spc="0" dirty="0" smtClean="0">
                <a:solidFill>
                  <a:srgbClr val="FFFFFF"/>
                </a:solidFill>
                <a:latin typeface="Calibri"/>
              </a:rPr>
              <a:t>“…a lack of understanding effectively prevents a student from engaging in the mathematical practices” (CCSS, 2010, p. 8).</a:t>
            </a:r>
          </a:p>
        </p:txBody>
      </p:sp>
      <p:sp>
        <p:nvSpPr>
          <p:cNvPr id="322" name="Title"/>
          <p:cNvSpPr txBox="1"/>
          <p:nvPr/>
        </p:nvSpPr>
        <p:spPr>
          <a:xfrm>
            <a:off x="381000" y="0"/>
            <a:ext cx="6858000" cy="1171575"/>
          </a:xfrm>
          <a:prstGeom prst="rect">
            <a:avLst/>
          </a:prstGeom>
          <a:solidFill>
            <a:srgbClr val="819EB5"/>
          </a:solidFill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975" b="1" i="0" u="none" spc="0" dirty="0" smtClean="0">
                <a:solidFill>
                  <a:srgbClr val="FFFFFF"/>
                </a:solidFill>
                <a:latin typeface="Calibri"/>
              </a:rPr>
              <a:t>Understanding with Fidelity is Key to Success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25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975" b="0" i="0" u="none" spc="0" dirty="0" smtClean="0">
                <a:solidFill>
                  <a:srgbClr val="FFFFFF"/>
                </a:solidFill>
                <a:latin typeface="Cosmetica"/>
              </a:rPr>
              <a:t>Homework Review</a:t>
            </a:r>
          </a:p>
        </p:txBody>
      </p:sp>
      <p:sp>
        <p:nvSpPr>
          <p:cNvPr id="326" name="Body"/>
          <p:cNvSpPr txBox="1"/>
          <p:nvPr/>
        </p:nvSpPr>
        <p:spPr>
          <a:xfrm>
            <a:off x="161925" y="1790700"/>
            <a:ext cx="7458075" cy="30765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osmetica"/>
              </a:rPr>
              <a:t>Analyze the student behaviors depicting the mathematical practices you observed during the open task you brought to share.</a:t>
            </a: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osmetica"/>
            </a:endParaRPr>
          </a:p>
          <a:p>
            <a:pPr algn="l"/>
            <a:r>
              <a:rPr lang="en-US" sz="3000" b="1" i="0" u="none" spc="0" dirty="0" smtClean="0">
                <a:solidFill>
                  <a:srgbClr val="FFFFFF"/>
                </a:solidFill>
                <a:latin typeface="Cosmetica"/>
              </a:rPr>
              <a:t>How are the behaviors congruent to the identified practice(s)?</a:t>
            </a:r>
          </a:p>
          <a:p>
            <a:pPr algn="l"/>
            <a:endParaRPr lang="en-US" sz="3000" b="1" i="0" u="none" spc="0" dirty="0" smtClean="0">
              <a:solidFill>
                <a:srgbClr val="FFFFFF"/>
              </a:solidFill>
              <a:latin typeface="Cosmetica"/>
            </a:endParaRPr>
          </a:p>
          <a:p>
            <a:pPr algn="l"/>
            <a:endParaRPr lang="en-US" sz="3000" b="1" i="0" u="none" spc="0" dirty="0" smtClean="0">
              <a:solidFill>
                <a:srgbClr val="FFFFFF"/>
              </a:solidFill>
              <a:latin typeface="Cosm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329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650" b="1" i="0" u="none" spc="0" dirty="0" smtClean="0">
                <a:solidFill>
                  <a:srgbClr val="FFFFFF"/>
                </a:solidFill>
                <a:latin typeface="Calibri"/>
              </a:rPr>
              <a:t>"12 Days of Christmas"</a:t>
            </a:r>
          </a:p>
        </p:txBody>
      </p:sp>
      <p:sp>
        <p:nvSpPr>
          <p:cNvPr id="330" name="Body"/>
          <p:cNvSpPr txBox="1"/>
          <p:nvPr/>
        </p:nvSpPr>
        <p:spPr>
          <a:xfrm>
            <a:off x="390525" y="1790700"/>
            <a:ext cx="6810375" cy="30765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4650" b="1" i="0" u="none" spc="0" dirty="0" smtClean="0">
                <a:solidFill>
                  <a:srgbClr val="FFFFFF"/>
                </a:solidFill>
                <a:latin typeface="Calibri"/>
              </a:rPr>
              <a:t>How many gifts did my true love give to me on the 12 days of Christmas?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63" name="Body"/>
          <p:cNvSpPr txBox="1"/>
          <p:nvPr/>
        </p:nvSpPr>
        <p:spPr>
          <a:xfrm>
            <a:off x="390525" y="1790700"/>
            <a:ext cx="6810375" cy="30765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3300" b="0" i="0" u="none" spc="0" dirty="0" smtClean="0">
                <a:solidFill>
                  <a:srgbClr val="E6E6E6"/>
                </a:solidFill>
                <a:latin typeface="Cosmetica"/>
              </a:rPr>
              <a:t>www.reneeyates2math.com     </a:t>
            </a:r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  </a:t>
            </a:r>
          </a:p>
        </p:txBody>
      </p:sp>
      <p:sp>
        <p:nvSpPr>
          <p:cNvPr id="264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975" b="0" i="0" u="none" spc="0" dirty="0" smtClean="0">
                <a:solidFill>
                  <a:srgbClr val="FFFFFF"/>
                </a:solidFill>
                <a:latin typeface="Cosmetica"/>
              </a:rPr>
              <a:t>Double-click to enter 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67" name="Title"/>
          <p:cNvSpPr txBox="1"/>
          <p:nvPr/>
        </p:nvSpPr>
        <p:spPr>
          <a:xfrm>
            <a:off x="400050" y="476250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975" b="0" i="0" u="none" spc="0" dirty="0" smtClean="0">
                <a:solidFill>
                  <a:srgbClr val="FFFFFF"/>
                </a:solidFill>
                <a:latin typeface="Cosmetica"/>
              </a:rPr>
              <a:t>Targets</a:t>
            </a:r>
          </a:p>
        </p:txBody>
      </p:sp>
      <p:sp>
        <p:nvSpPr>
          <p:cNvPr id="268" name="Body"/>
          <p:cNvSpPr txBox="1"/>
          <p:nvPr/>
        </p:nvSpPr>
        <p:spPr>
          <a:xfrm>
            <a:off x="66675" y="1323975"/>
            <a:ext cx="7124700" cy="3533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Identify and describe the common core standards for mathematical practice.</a:t>
            </a: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700" b="1" i="0" u="none" spc="0" dirty="0" smtClean="0">
                <a:solidFill>
                  <a:srgbClr val="FFFFFF"/>
                </a:solidFill>
                <a:latin typeface="Calibri"/>
              </a:rPr>
              <a:t>Recognize processes and skills of the mathematical practices students need to experience and demonstrate within mathematics tasks.</a:t>
            </a: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endParaRPr lang="en-US" sz="2700" b="1" i="0" u="none" spc="0" dirty="0" smtClea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9" name="Orna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057650"/>
            <a:ext cx="819150" cy="8191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72" name="TextBox 1"/>
          <p:cNvSpPr txBox="1"/>
          <p:nvPr/>
        </p:nvSpPr>
        <p:spPr>
          <a:xfrm>
            <a:off x="561975" y="1076325"/>
            <a:ext cx="6715125" cy="10191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8025" b="0" i="0" u="none" spc="0" dirty="0" smtClean="0">
                <a:solidFill>
                  <a:srgbClr val="FFFFFF"/>
                </a:solidFill>
                <a:latin typeface="Nina Compressed"/>
              </a:rPr>
              <a:t>Having Kittens</a:t>
            </a:r>
          </a:p>
        </p:txBody>
      </p:sp>
      <p:pic>
        <p:nvPicPr>
          <p:cNvPr id="273" name="♥ Kittens 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428875"/>
            <a:ext cx="3114675" cy="20383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76" name="TextBox 1"/>
          <p:cNvSpPr txBox="1"/>
          <p:nvPr/>
        </p:nvSpPr>
        <p:spPr>
          <a:xfrm>
            <a:off x="571500" y="1524000"/>
            <a:ext cx="2924175" cy="238125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0" i="0" u="none" spc="0" dirty="0" smtClean="0">
                <a:solidFill>
                  <a:srgbClr val="FFFFFF"/>
                </a:solidFill>
                <a:latin typeface="Nina Compressed"/>
              </a:rPr>
              <a:t>B</a:t>
            </a:r>
            <a:r>
              <a:rPr lang="en-US" sz="5325" b="0" i="0" u="none" spc="0" dirty="0" smtClean="0">
                <a:solidFill>
                  <a:srgbClr val="FFFFFF"/>
                </a:solidFill>
                <a:latin typeface="Nina Compressed"/>
              </a:rPr>
              <a:t>eads Under a Cloud</a:t>
            </a:r>
          </a:p>
        </p:txBody>
      </p:sp>
      <p:pic>
        <p:nvPicPr>
          <p:cNvPr id="277" name="Beads+Under+the+Clo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1276350"/>
            <a:ext cx="3143250" cy="3276600"/>
          </a:xfrm>
          <a:prstGeom prst="rect">
            <a:avLst/>
          </a:prstGeom>
          <a:effectLst/>
        </p:spPr>
      </p:pic>
      <p:sp>
        <p:nvSpPr>
          <p:cNvPr id="278" name="TextBox 2"/>
          <p:cNvSpPr txBox="1"/>
          <p:nvPr/>
        </p:nvSpPr>
        <p:spPr>
          <a:xfrm>
            <a:off x="4076700" y="3990975"/>
            <a:ext cx="1381125" cy="695325"/>
          </a:xfrm>
          <a:prstGeom prst="rect">
            <a:avLst/>
          </a:prstGeom>
          <a:solidFill>
            <a:srgbClr val="819EB5"/>
          </a:solidFill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025" b="1" i="0" u="none" spc="0" dirty="0" smtClean="0">
                <a:solidFill>
                  <a:srgbClr val="FFFFFF"/>
                </a:solidFill>
                <a:latin typeface="Nina Compressed"/>
              </a:rPr>
              <a:t>Grade 4</a:t>
            </a:r>
          </a:p>
          <a:p>
            <a:pPr algn="ctr"/>
            <a:endParaRPr lang="en-US" sz="2025" b="1" i="0" u="none" spc="0" dirty="0" smtClean="0">
              <a:solidFill>
                <a:srgbClr val="FFFFFF"/>
              </a:solidFill>
              <a:latin typeface="Nina Compres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81" name="Body"/>
          <p:cNvSpPr txBox="1"/>
          <p:nvPr/>
        </p:nvSpPr>
        <p:spPr>
          <a:xfrm>
            <a:off x="523875" y="790575"/>
            <a:ext cx="5724525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4650" b="1" i="0" u="none" spc="0" dirty="0" smtClean="0">
                <a:solidFill>
                  <a:srgbClr val="E6E6E6"/>
                </a:solidFill>
                <a:latin typeface="Cosmetica"/>
              </a:rPr>
              <a:t>Caterpillars and Leaves</a:t>
            </a:r>
          </a:p>
        </p:txBody>
      </p:sp>
      <p:pic>
        <p:nvPicPr>
          <p:cNvPr id="282" name="K-3+Caterpillars+and+Leaves.png"/>
          <p:cNvPicPr>
            <a:picLocks noChangeAspect="1"/>
          </p:cNvPicPr>
          <p:nvPr/>
        </p:nvPicPr>
        <p:blipFill>
          <a:blip r:embed="rId3"/>
          <a:srcRect l="13852" t="13948" r="20727" b="17945"/>
          <a:stretch>
            <a:fillRect/>
          </a:stretch>
        </p:blipFill>
        <p:spPr>
          <a:xfrm>
            <a:off x="3048000" y="1981200"/>
            <a:ext cx="4314825" cy="28003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85" name="Body"/>
          <p:cNvSpPr txBox="1"/>
          <p:nvPr/>
        </p:nvSpPr>
        <p:spPr>
          <a:xfrm>
            <a:off x="600075" y="638175"/>
            <a:ext cx="6953250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5325" b="0" i="0" u="none" spc="0" dirty="0" smtClean="0">
                <a:solidFill>
                  <a:srgbClr val="E6E6E6"/>
                </a:solidFill>
                <a:latin typeface="Cosmetica"/>
              </a:rPr>
              <a:t>"Counting Trees"</a:t>
            </a:r>
          </a:p>
        </p:txBody>
      </p:sp>
      <p:pic>
        <p:nvPicPr>
          <p:cNvPr id="286" name="Christmas Tree Fa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638300"/>
            <a:ext cx="5981700" cy="39814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89" name="Title"/>
          <p:cNvSpPr txBox="1"/>
          <p:nvPr/>
        </p:nvSpPr>
        <p:spPr>
          <a:xfrm>
            <a:off x="457200" y="400050"/>
            <a:ext cx="6858000" cy="95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0" i="0" u="none" spc="0" dirty="0" smtClean="0">
                <a:solidFill>
                  <a:srgbClr val="FFFFFF"/>
                </a:solidFill>
                <a:latin typeface="Calibri"/>
              </a:rPr>
              <a:t>Mathematical Practice 1</a:t>
            </a:r>
          </a:p>
        </p:txBody>
      </p:sp>
      <p:sp>
        <p:nvSpPr>
          <p:cNvPr id="290" name="Body"/>
          <p:cNvSpPr txBox="1"/>
          <p:nvPr/>
        </p:nvSpPr>
        <p:spPr>
          <a:xfrm>
            <a:off x="0" y="1190625"/>
            <a:ext cx="7620000" cy="38385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Calibri"/>
              </a:rPr>
              <a:t>“Make sense of problems and persevere in solving them” (CCSS, 2010, p. 6).</a:t>
            </a:r>
          </a:p>
          <a:p>
            <a:pPr algn="l"/>
            <a:r>
              <a:rPr lang="en-US" sz="2625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endParaRPr lang="en-US" sz="2625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Calibri"/>
              </a:rPr>
              <a:t>Selection of interesting problems</a:t>
            </a:r>
          </a:p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Calibri"/>
              </a:rPr>
              <a:t>Students entry into problem supported by background and familiar knowledge</a:t>
            </a:r>
          </a:p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Calibri"/>
              </a:rPr>
              <a:t>Opportunity for discourse as learners process pathways to solving problems</a:t>
            </a:r>
          </a:p>
          <a:p>
            <a:pPr algn="l"/>
            <a:endParaRPr lang="en-US" sz="2325" b="1" i="0" u="none" spc="0" dirty="0" smtClean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93" name="Title"/>
          <p:cNvSpPr txBox="1"/>
          <p:nvPr/>
        </p:nvSpPr>
        <p:spPr>
          <a:xfrm>
            <a:off x="381000" y="476250"/>
            <a:ext cx="6858000" cy="952500"/>
          </a:xfrm>
          <a:prstGeom prst="rect">
            <a:avLst/>
          </a:prstGeom>
          <a:ln w="9525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1" i="0" u="none" spc="0" dirty="0" smtClean="0">
                <a:solidFill>
                  <a:srgbClr val="FFFFFF"/>
                </a:solidFill>
                <a:latin typeface="Calibri"/>
              </a:rPr>
              <a:t>Mathematical Practice 2</a:t>
            </a:r>
          </a:p>
        </p:txBody>
      </p:sp>
      <p:sp>
        <p:nvSpPr>
          <p:cNvPr id="294" name="Body"/>
          <p:cNvSpPr txBox="1"/>
          <p:nvPr/>
        </p:nvSpPr>
        <p:spPr>
          <a:xfrm>
            <a:off x="514350" y="1409700"/>
            <a:ext cx="6400800" cy="3429000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625" b="1" i="0" u="none" spc="0" dirty="0" smtClean="0">
                <a:solidFill>
                  <a:srgbClr val="FFFFFF"/>
                </a:solidFill>
                <a:latin typeface="Calibri"/>
              </a:rPr>
              <a:t>“Reason abstractly and quantitatively” (CCSS, 2010, p. 6).</a:t>
            </a:r>
          </a:p>
          <a:p>
            <a:pPr algn="l"/>
            <a:r>
              <a:rPr lang="en-US" sz="2625" b="1" i="0" u="none" spc="0" dirty="0" smtClean="0">
                <a:solidFill>
                  <a:srgbClr val="FFFFFF"/>
                </a:solidFill>
                <a:latin typeface="Calibri"/>
              </a:rPr>
              <a:t>Engaging students requires…</a:t>
            </a:r>
          </a:p>
          <a:p>
            <a:pPr algn="l"/>
            <a:endParaRPr lang="en-US" sz="2625" b="1" i="0" u="none" spc="0" dirty="0" smtClean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250" b="1" i="0" u="none" spc="0" dirty="0" smtClean="0">
                <a:solidFill>
                  <a:srgbClr val="FFFFFF"/>
                </a:solidFill>
                <a:latin typeface="Calibri"/>
              </a:rPr>
              <a:t>Exposure to various quantities, their meanings,  and representations</a:t>
            </a:r>
          </a:p>
          <a:p>
            <a:pPr algn="l"/>
            <a:r>
              <a:rPr lang="en-US" sz="2250" b="1" i="0" u="none" spc="0" dirty="0" smtClean="0">
                <a:solidFill>
                  <a:srgbClr val="FFFFFF"/>
                </a:solidFill>
                <a:latin typeface="Calibri"/>
              </a:rPr>
              <a:t>Opportunities to represent quantities abstractly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522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sliderocket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Renee' Yates</cp:lastModifiedBy>
  <cp:revision>1</cp:revision>
  <dcterms:created xsi:type="dcterms:W3CDTF">2011-03-14T23:12:30Z</dcterms:created>
  <dcterms:modified xsi:type="dcterms:W3CDTF">2014-03-26T21:44:42Z</dcterms:modified>
</cp:coreProperties>
</file>